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4"/>
  </p:sldMasterIdLst>
  <p:notesMasterIdLst>
    <p:notesMasterId r:id="rId26"/>
  </p:notesMasterIdLst>
  <p:handoutMasterIdLst>
    <p:handoutMasterId r:id="rId27"/>
  </p:handoutMasterIdLst>
  <p:sldIdLst>
    <p:sldId id="293" r:id="rId5"/>
    <p:sldId id="259" r:id="rId6"/>
    <p:sldId id="321" r:id="rId7"/>
    <p:sldId id="345" r:id="rId8"/>
    <p:sldId id="346" r:id="rId9"/>
    <p:sldId id="335" r:id="rId10"/>
    <p:sldId id="338" r:id="rId11"/>
    <p:sldId id="339" r:id="rId12"/>
    <p:sldId id="341" r:id="rId13"/>
    <p:sldId id="323" r:id="rId14"/>
    <p:sldId id="331" r:id="rId15"/>
    <p:sldId id="328" r:id="rId16"/>
    <p:sldId id="326" r:id="rId17"/>
    <p:sldId id="329" r:id="rId18"/>
    <p:sldId id="330" r:id="rId19"/>
    <p:sldId id="332" r:id="rId20"/>
    <p:sldId id="333" r:id="rId21"/>
    <p:sldId id="347" r:id="rId22"/>
    <p:sldId id="297" r:id="rId23"/>
    <p:sldId id="349" r:id="rId24"/>
    <p:sldId id="348" r:id="rId2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09D"/>
    <a:srgbClr val="D0D8E8"/>
    <a:srgbClr val="A1A5AD"/>
    <a:srgbClr val="AEB0B3"/>
    <a:srgbClr val="303232"/>
    <a:srgbClr val="E9F1F5"/>
    <a:srgbClr val="385D8A"/>
    <a:srgbClr val="4F81BD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2" autoAdjust="0"/>
    <p:restoredTop sz="86385" autoAdjust="0"/>
  </p:normalViewPr>
  <p:slideViewPr>
    <p:cSldViewPr>
      <p:cViewPr varScale="1">
        <p:scale>
          <a:sx n="77" d="100"/>
          <a:sy n="77" d="100"/>
        </p:scale>
        <p:origin x="113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/>
      <dgm:t>
        <a:bodyPr/>
        <a:lstStyle/>
        <a:p>
          <a:r>
            <a:rPr lang="fr-FR" dirty="0"/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/>
      <dgm:t>
        <a:bodyPr/>
        <a:lstStyle/>
        <a:p>
          <a:r>
            <a:rPr lang="fr-FR" dirty="0"/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Entreprise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/>
      <dgm:t>
        <a:bodyPr/>
        <a:lstStyle/>
        <a:p>
          <a:r>
            <a:rPr lang="fr-FR" dirty="0"/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Résultat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Client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Application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IHM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Choix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Entreprise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Résultat </a:t>
          </a:r>
        </a:p>
      </dsp:txBody>
      <dsp:txXfrm>
        <a:off x="6384592" y="0"/>
        <a:ext cx="1281891" cy="431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Client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Planification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</a:rPr>
            <a:t>Choix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Application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IHM </a:t>
          </a:r>
        </a:p>
      </dsp:txBody>
      <dsp:txXfrm>
        <a:off x="6384592" y="0"/>
        <a:ext cx="1281891" cy="431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5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8DB2340-27F1-4922-8DC4-1B9B640BB69F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819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48C8-C838-4CD5-A1DB-6DB9B7CC42EB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87EAF367-731F-4458-AA6C-7E0E28CD627F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317B87-6725-4BAC-A5CB-3B3996007612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22D7F2E-FF02-4B5C-9AB5-F94415E79B82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8F3642-27CE-440E-93C7-DE952ED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578F296-BD10-473B-B0CD-50B915C81798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4668" y="1700808"/>
            <a:ext cx="349188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19FC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8F126-100E-482E-9985-B662A6C3D3A0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1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0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8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6.xml"/><Relationship Id="rId5" Type="http://schemas.openxmlformats.org/officeDocument/2006/relationships/image" Target="../media/image8.png"/><Relationship Id="rId10" Type="http://schemas.microsoft.com/office/2007/relationships/diagramDrawing" Target="../diagrams/drawing6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7.xml"/><Relationship Id="rId11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microsoft.com/office/2007/relationships/diagramDrawing" Target="../diagrams/drawing7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944216"/>
          </a:xfrm>
        </p:spPr>
        <p:txBody>
          <a:bodyPr/>
          <a:lstStyle/>
          <a:p>
            <a:r>
              <a:rPr lang="en-US" altLang="ko-KR" b="1" dirty="0"/>
              <a:t>REVUE 1</a:t>
            </a:r>
            <a:br>
              <a:rPr lang="en-US" altLang="ko-KR" b="1" dirty="0"/>
            </a:br>
            <a:r>
              <a:rPr lang="en-US" altLang="ko-KR" sz="1800" b="1" dirty="0"/>
              <a:t>Curtis Bordeau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07504" y="2776282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SFL1 - Banc de test pour </a:t>
            </a:r>
            <a:r>
              <a:rPr kumimoji="1" lang="en-US" altLang="ko-KR" b="1" dirty="0" err="1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éolienne</a:t>
            </a:r>
            <a:endParaRPr kumimoji="1" lang="en-US" altLang="ko-KR" b="1" dirty="0">
              <a:solidFill>
                <a:srgbClr val="06819E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6" name="Picture 2" descr="Campus - St Félix-La Salle">
            <a:extLst>
              <a:ext uri="{FF2B5EF4-FFF2-40B4-BE49-F238E27FC236}">
                <a16:creationId xmlns:a16="http://schemas.microsoft.com/office/drawing/2014/main" id="{8EB5233C-BF79-4B4A-A86C-4A9EEFAC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8A092B40-CC92-4F37-BD47-695B2F05386D}"/>
              </a:ext>
            </a:extLst>
          </p:cNvPr>
          <p:cNvSpPr/>
          <p:nvPr/>
        </p:nvSpPr>
        <p:spPr>
          <a:xfrm>
            <a:off x="7359365" y="1614570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Session : 2021 - 2022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591C510F-860B-4237-BF10-8F7E6F6E166D}"/>
              </a:ext>
            </a:extLst>
          </p:cNvPr>
          <p:cNvSpPr/>
          <p:nvPr/>
        </p:nvSpPr>
        <p:spPr>
          <a:xfrm>
            <a:off x="4572000" y="2092786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Chef de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projet</a:t>
            </a: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Monsieur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Hourdin</a:t>
            </a:r>
            <a:endParaRPr kumimoji="1" lang="en-US" altLang="ko-KR" sz="14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Espace réservé du numéro de diapositive 151">
            <a:extLst>
              <a:ext uri="{FF2B5EF4-FFF2-40B4-BE49-F238E27FC236}">
                <a16:creationId xmlns:a16="http://schemas.microsoft.com/office/drawing/2014/main" id="{F7122439-49BC-46A3-B2C0-8CDD0A996515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</a:t>
            </a:fld>
            <a:endParaRPr lang="ko-KR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02879-EA22-45B1-BF3D-6697C1D8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25433"/>
            <a:ext cx="6783599" cy="796908"/>
          </a:xfrm>
        </p:spPr>
        <p:txBody>
          <a:bodyPr/>
          <a:lstStyle/>
          <a:p>
            <a:r>
              <a:rPr lang="fr-FR" dirty="0"/>
              <a:t>Comparaison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88921CF5-6686-471F-BA7D-1F674A649CC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3362E9F7-5EA3-473B-A504-3B277E85B45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767C8FD-F56A-476C-9EFB-EDD5013C4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6F90E12A-4C97-41BD-B2B9-B91C25931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09406"/>
            <a:ext cx="1584176" cy="15841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6A1D339-C4FE-4979-95D7-48AD0AA2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" y="1510016"/>
            <a:ext cx="1811120" cy="181112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ACE2CF-FC7F-4E13-97EC-8F3CEB4D89BD}"/>
              </a:ext>
            </a:extLst>
          </p:cNvPr>
          <p:cNvSpPr txBox="1"/>
          <p:nvPr/>
        </p:nvSpPr>
        <p:spPr>
          <a:xfrm>
            <a:off x="3581036" y="2228261"/>
            <a:ext cx="498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202124"/>
                </a:solidFill>
                <a:latin typeface="arial" panose="020B0604020202020204" pitchFamily="34" charset="0"/>
              </a:rPr>
              <a:t>IDE de Microsoft, un IDE qui correspond au C#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AEAD862-97C4-4D7D-9801-7AFCD8C506D1}"/>
              </a:ext>
            </a:extLst>
          </p:cNvPr>
          <p:cNvSpPr txBox="1"/>
          <p:nvPr/>
        </p:nvSpPr>
        <p:spPr>
          <a:xfrm>
            <a:off x="3581036" y="4029360"/>
            <a:ext cx="498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Langage de Microsoft</a:t>
            </a:r>
            <a:endParaRPr lang="fr-FR" sz="1400" b="1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9CBD6F2-271F-48FF-8F50-C43258C0EE53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 flipV="1">
            <a:off x="1893215" y="2397538"/>
            <a:ext cx="1687821" cy="18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C55D594-CCC4-4BEF-BA1A-A5D66D700D38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915816" y="4198637"/>
            <a:ext cx="665220" cy="2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61AF0E6-F945-42A6-8362-FDA4802FFD3C}"/>
              </a:ext>
            </a:extLst>
          </p:cNvPr>
          <p:cNvSpPr txBox="1"/>
          <p:nvPr/>
        </p:nvSpPr>
        <p:spPr>
          <a:xfrm>
            <a:off x="1811120" y="116127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Logiciel imposé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B95B7F8-7DAC-4CC1-8791-300C11FEC557}"/>
              </a:ext>
            </a:extLst>
          </p:cNvPr>
          <p:cNvCxnSpPr/>
          <p:nvPr/>
        </p:nvCxnSpPr>
        <p:spPr>
          <a:xfrm>
            <a:off x="1739112" y="1711211"/>
            <a:ext cx="2520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462909E-2F76-4E3E-955B-7FD0A8042025}"/>
              </a:ext>
            </a:extLst>
          </p:cNvPr>
          <p:cNvCxnSpPr>
            <a:cxnSpLocks/>
          </p:cNvCxnSpPr>
          <p:nvPr/>
        </p:nvCxnSpPr>
        <p:spPr>
          <a:xfrm flipH="1" flipV="1">
            <a:off x="4067944" y="1153215"/>
            <a:ext cx="191448" cy="469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5A9F016-4758-4898-B170-840522E14762}"/>
              </a:ext>
            </a:extLst>
          </p:cNvPr>
          <p:cNvCxnSpPr>
            <a:cxnSpLocks/>
          </p:cNvCxnSpPr>
          <p:nvPr/>
        </p:nvCxnSpPr>
        <p:spPr>
          <a:xfrm flipH="1">
            <a:off x="1627144" y="1146380"/>
            <a:ext cx="2344216" cy="6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0990E56-857B-48D9-B0EC-733BF2CCC09C}"/>
              </a:ext>
            </a:extLst>
          </p:cNvPr>
          <p:cNvCxnSpPr>
            <a:cxnSpLocks/>
          </p:cNvCxnSpPr>
          <p:nvPr/>
        </p:nvCxnSpPr>
        <p:spPr>
          <a:xfrm flipH="1" flipV="1">
            <a:off x="1547664" y="1161277"/>
            <a:ext cx="79480" cy="4616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BD09BA47-A456-427F-9743-EB1095079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275837"/>
              </p:ext>
            </p:extLst>
          </p:nvPr>
        </p:nvGraphicFramePr>
        <p:xfrm>
          <a:off x="317392" y="6353285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9" name="Espace réservé du numéro de diapositive 151">
            <a:extLst>
              <a:ext uri="{FF2B5EF4-FFF2-40B4-BE49-F238E27FC236}">
                <a16:creationId xmlns:a16="http://schemas.microsoft.com/office/drawing/2014/main" id="{001C5F23-F2E7-4A43-8F69-682A28CBEE6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A50D3BC-C710-481D-935C-8A48B39491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F7EA731-771E-4411-906B-49A99EFEEC81}"/>
              </a:ext>
            </a:extLst>
          </p:cNvPr>
          <p:cNvSpPr txBox="1">
            <a:spLocks/>
          </p:cNvSpPr>
          <p:nvPr/>
        </p:nvSpPr>
        <p:spPr>
          <a:xfrm>
            <a:off x="971599" y="25433"/>
            <a:ext cx="6783599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/>
              <a:t>Choix du langage, IDE</a:t>
            </a:r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C9E710EF-BD7D-4346-9407-B3BC89B0B72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8" name="정오각형 8">
              <a:extLst>
                <a:ext uri="{FF2B5EF4-FFF2-40B4-BE49-F238E27FC236}">
                  <a16:creationId xmlns:a16="http://schemas.microsoft.com/office/drawing/2014/main" id="{174E9D19-EA69-4EC8-AE61-5A16F345363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C4848E19-18DE-49E0-B6F5-9C84101B8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24324627-B58D-4BAF-8E83-461EF292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78815"/>
              </p:ext>
            </p:extLst>
          </p:nvPr>
        </p:nvGraphicFramePr>
        <p:xfrm>
          <a:off x="3059830" y="2072760"/>
          <a:ext cx="6084170" cy="1134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9913">
                  <a:extLst>
                    <a:ext uri="{9D8B030D-6E8A-4147-A177-3AD203B41FA5}">
                      <a16:colId xmlns:a16="http://schemas.microsoft.com/office/drawing/2014/main" val="699949434"/>
                    </a:ext>
                  </a:extLst>
                </a:gridCol>
                <a:gridCol w="887583">
                  <a:extLst>
                    <a:ext uri="{9D8B030D-6E8A-4147-A177-3AD203B41FA5}">
                      <a16:colId xmlns:a16="http://schemas.microsoft.com/office/drawing/2014/main" val="2931965563"/>
                    </a:ext>
                  </a:extLst>
                </a:gridCol>
                <a:gridCol w="997019">
                  <a:extLst>
                    <a:ext uri="{9D8B030D-6E8A-4147-A177-3AD203B41FA5}">
                      <a16:colId xmlns:a16="http://schemas.microsoft.com/office/drawing/2014/main" val="1222283349"/>
                    </a:ext>
                  </a:extLst>
                </a:gridCol>
                <a:gridCol w="849985">
                  <a:extLst>
                    <a:ext uri="{9D8B030D-6E8A-4147-A177-3AD203B41FA5}">
                      <a16:colId xmlns:a16="http://schemas.microsoft.com/office/drawing/2014/main" val="91862817"/>
                    </a:ext>
                  </a:extLst>
                </a:gridCol>
                <a:gridCol w="835214">
                  <a:extLst>
                    <a:ext uri="{9D8B030D-6E8A-4147-A177-3AD203B41FA5}">
                      <a16:colId xmlns:a16="http://schemas.microsoft.com/office/drawing/2014/main" val="1654121513"/>
                    </a:ext>
                  </a:extLst>
                </a:gridCol>
                <a:gridCol w="856027">
                  <a:extLst>
                    <a:ext uri="{9D8B030D-6E8A-4147-A177-3AD203B41FA5}">
                      <a16:colId xmlns:a16="http://schemas.microsoft.com/office/drawing/2014/main" val="3135477604"/>
                    </a:ext>
                  </a:extLst>
                </a:gridCol>
                <a:gridCol w="818429">
                  <a:extLst>
                    <a:ext uri="{9D8B030D-6E8A-4147-A177-3AD203B41FA5}">
                      <a16:colId xmlns:a16="http://schemas.microsoft.com/office/drawing/2014/main" val="427244242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 </a:t>
                      </a:r>
                    </a:p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tabLst>
                          <a:tab pos="444500" algn="l"/>
                        </a:tabLst>
                      </a:pPr>
                      <a:r>
                        <a:rPr lang="fr-FR" sz="1000">
                          <a:effectLst/>
                        </a:rPr>
                        <a:t>	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Connaissance du langage 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effectLst/>
                        </a:rPr>
                        <a:t>Documentation 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Possibilité d’avoir de l’aide (0.5)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Captivé par le langage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Ergonomie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Total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26126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C++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0.65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tabLst>
                          <a:tab pos="443230" algn="ctr"/>
                        </a:tabLst>
                      </a:pPr>
                      <a:r>
                        <a:rPr lang="fr-FR" sz="1000">
                          <a:effectLst/>
                        </a:rPr>
                        <a:t>1	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0.5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effectLst/>
                        </a:rPr>
                        <a:t>0.5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tabLst>
                          <a:tab pos="405130" algn="l"/>
                        </a:tabLst>
                      </a:pPr>
                      <a:r>
                        <a:rPr lang="fr-FR" sz="1000" dirty="0">
                          <a:effectLst/>
                        </a:rPr>
                        <a:t>0.5	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3,15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002291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effectLst/>
                        </a:rPr>
                        <a:t>C#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tabLst>
                          <a:tab pos="539750" algn="l"/>
                        </a:tabLst>
                      </a:pPr>
                      <a:r>
                        <a:rPr lang="fr-FR" sz="1000">
                          <a:effectLst/>
                        </a:rPr>
                        <a:t>0.25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0.75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tabLst>
                          <a:tab pos="422910" algn="l"/>
                        </a:tabLst>
                      </a:pPr>
                      <a:r>
                        <a:rPr lang="fr-FR" sz="1000">
                          <a:effectLst/>
                        </a:rPr>
                        <a:t>0.5	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0.75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effectLst/>
                        </a:rPr>
                        <a:t>1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effectLst/>
                        </a:rPr>
                        <a:t>3.25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234868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7D8E49F6-F200-4339-B75E-3699358080A2}"/>
              </a:ext>
            </a:extLst>
          </p:cNvPr>
          <p:cNvSpPr txBox="1">
            <a:spLocks/>
          </p:cNvSpPr>
          <p:nvPr/>
        </p:nvSpPr>
        <p:spPr>
          <a:xfrm>
            <a:off x="104615" y="3201259"/>
            <a:ext cx="4085675" cy="61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600" u="sng" dirty="0">
                <a:solidFill>
                  <a:schemeClr val="tx1"/>
                </a:solidFill>
              </a:rPr>
              <a:t>Tableau technique</a:t>
            </a:r>
            <a:endParaRPr lang="en-US" sz="1600" u="sng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222BD2-0803-4074-914D-0D70853CB75C}"/>
              </a:ext>
            </a:extLst>
          </p:cNvPr>
          <p:cNvSpPr txBox="1">
            <a:spLocks/>
          </p:cNvSpPr>
          <p:nvPr/>
        </p:nvSpPr>
        <p:spPr>
          <a:xfrm>
            <a:off x="2987824" y="1510930"/>
            <a:ext cx="4229691" cy="61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600" u="sng" dirty="0">
                <a:solidFill>
                  <a:schemeClr val="tx1"/>
                </a:solidFill>
              </a:rPr>
              <a:t>Tableau sur </a:t>
            </a:r>
            <a:r>
              <a:rPr lang="en-US" altLang="ko-KR" sz="1600" u="sng" dirty="0" err="1">
                <a:solidFill>
                  <a:schemeClr val="tx1"/>
                </a:solidFill>
              </a:rPr>
              <a:t>critère</a:t>
            </a:r>
            <a:r>
              <a:rPr lang="en-US" altLang="ko-KR" sz="1600" u="sng" dirty="0">
                <a:solidFill>
                  <a:schemeClr val="tx1"/>
                </a:solidFill>
              </a:rPr>
              <a:t> personnel</a:t>
            </a:r>
            <a:endParaRPr lang="en-US" sz="1600" u="sng" dirty="0">
              <a:solidFill>
                <a:schemeClr val="tx1"/>
              </a:solidFill>
            </a:endParaRP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BC80586-9692-46B5-AD20-8DF9B1CB6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76908"/>
              </p:ext>
            </p:extLst>
          </p:nvPr>
        </p:nvGraphicFramePr>
        <p:xfrm>
          <a:off x="144768" y="3769207"/>
          <a:ext cx="6875504" cy="23720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2876">
                  <a:extLst>
                    <a:ext uri="{9D8B030D-6E8A-4147-A177-3AD203B41FA5}">
                      <a16:colId xmlns:a16="http://schemas.microsoft.com/office/drawing/2014/main" val="2511466447"/>
                    </a:ext>
                  </a:extLst>
                </a:gridCol>
                <a:gridCol w="3492628">
                  <a:extLst>
                    <a:ext uri="{9D8B030D-6E8A-4147-A177-3AD203B41FA5}">
                      <a16:colId xmlns:a16="http://schemas.microsoft.com/office/drawing/2014/main" val="491638986"/>
                    </a:ext>
                  </a:extLst>
                </a:gridCol>
              </a:tblGrid>
              <a:tr h="2264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200">
                          <a:effectLst/>
                        </a:rPr>
                        <a:t>C++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200">
                          <a:effectLst/>
                        </a:rPr>
                        <a:t>C#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516441"/>
                  </a:ext>
                </a:extLst>
              </a:tr>
              <a:tr h="1886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C++ est un langage plus complexe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solidFill>
                            <a:schemeClr val="tx1"/>
                          </a:solidFill>
                          <a:effectLst/>
                        </a:rPr>
                        <a:t>C# est un langage similaire au Java</a:t>
                      </a:r>
                      <a:endParaRPr lang="fr-FR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9437"/>
                  </a:ext>
                </a:extLst>
              </a:tr>
              <a:tr h="38905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En C++, vous devez gérer la mémoire manuellement.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C# contrôle automatiquement la gestion de la mémoire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789729"/>
                  </a:ext>
                </a:extLst>
              </a:tr>
              <a:tr h="58945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C++ est un langage qui fonctionne sur toutes sortes de plates-formes. Il est également populaire sur les systèmes Unix et Linux.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C#, bien que normalisé, est rarement vu en dehors de Windows.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12130"/>
                  </a:ext>
                </a:extLst>
              </a:tr>
              <a:tr h="58945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solidFill>
                            <a:schemeClr val="tx1"/>
                          </a:solidFill>
                          <a:effectLst/>
                        </a:rPr>
                        <a:t>C++ peut être multiplateforme mais fait considérablement gonfler la taille du code sources (sans impact sur les perfs)</a:t>
                      </a:r>
                      <a:endParaRPr lang="fr-FR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C# le multiplateforme est inclut avec des bibliothèque .NET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47245"/>
                  </a:ext>
                </a:extLst>
              </a:tr>
              <a:tr h="38905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>
                          <a:solidFill>
                            <a:schemeClr val="tx1"/>
                          </a:solidFill>
                          <a:effectLst/>
                        </a:rPr>
                        <a:t>Il est prévu pour développer des applications en console.</a:t>
                      </a:r>
                      <a:endParaRPr lang="fr-FR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La programmation C# peut être utilisée pour créer des applications Windows, mobiles et console.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079587"/>
                  </a:ext>
                </a:extLst>
              </a:tr>
            </a:tbl>
          </a:graphicData>
        </a:graphic>
      </p:graphicFrame>
      <p:sp>
        <p:nvSpPr>
          <p:cNvPr id="19" name="Espace réservé du numéro de diapositive 151">
            <a:extLst>
              <a:ext uri="{FF2B5EF4-FFF2-40B4-BE49-F238E27FC236}">
                <a16:creationId xmlns:a16="http://schemas.microsoft.com/office/drawing/2014/main" id="{871E777C-603B-4323-9D30-16EDB354877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B2B8AC6-179C-4F94-948E-2E1D3C523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DDD114CF-8AE8-464A-B19E-04CD75DE0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13551"/>
              </p:ext>
            </p:extLst>
          </p:nvPr>
        </p:nvGraphicFramePr>
        <p:xfrm>
          <a:off x="317392" y="6353285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45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A9D5D62-33DF-471C-80E5-040A5D4FB1BC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6" name="정오각형 8">
              <a:extLst>
                <a:ext uri="{FF2B5EF4-FFF2-40B4-BE49-F238E27FC236}">
                  <a16:creationId xmlns:a16="http://schemas.microsoft.com/office/drawing/2014/main" id="{51075B46-6836-4792-BE3B-6ACC182C5DB1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4DF68C8F-DB10-4483-95E0-6CDDC529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353DC8AD-C8DD-48CC-B260-339C04D8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Application de bureau</a:t>
            </a:r>
            <a:endParaRPr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C00CFF-B9D2-47E1-9767-85E2A5B19281}"/>
              </a:ext>
            </a:extLst>
          </p:cNvPr>
          <p:cNvSpPr/>
          <p:nvPr/>
        </p:nvSpPr>
        <p:spPr>
          <a:xfrm>
            <a:off x="317928" y="2808011"/>
            <a:ext cx="2343919" cy="518400"/>
          </a:xfrm>
          <a:prstGeom prst="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 instantané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8B22-A6B3-420F-B098-E5F321847592}"/>
              </a:ext>
            </a:extLst>
          </p:cNvPr>
          <p:cNvSpPr/>
          <p:nvPr/>
        </p:nvSpPr>
        <p:spPr>
          <a:xfrm>
            <a:off x="2355513" y="1439859"/>
            <a:ext cx="2343919" cy="51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14946A-7B31-4822-95D1-06FAE9C98567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 flipH="1">
            <a:off x="1489888" y="1958259"/>
            <a:ext cx="2037585" cy="84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B1240-1992-4142-BBE1-F22DD3989B6D}"/>
              </a:ext>
            </a:extLst>
          </p:cNvPr>
          <p:cNvSpPr/>
          <p:nvPr/>
        </p:nvSpPr>
        <p:spPr>
          <a:xfrm>
            <a:off x="4535585" y="2808011"/>
            <a:ext cx="2343919" cy="518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 scénario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4861F4F-CC32-45D6-B2AD-20CBCFABA765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527473" y="1958259"/>
            <a:ext cx="2180072" cy="84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7A534D-44AD-475C-B6A3-DC5011DF1DC2}"/>
              </a:ext>
            </a:extLst>
          </p:cNvPr>
          <p:cNvSpPr/>
          <p:nvPr/>
        </p:nvSpPr>
        <p:spPr>
          <a:xfrm>
            <a:off x="3363625" y="4032147"/>
            <a:ext cx="2343919" cy="518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Création de scénario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65CF8E-0263-4665-9052-8809FBDBB563}"/>
              </a:ext>
            </a:extLst>
          </p:cNvPr>
          <p:cNvSpPr/>
          <p:nvPr/>
        </p:nvSpPr>
        <p:spPr>
          <a:xfrm>
            <a:off x="6012160" y="4030979"/>
            <a:ext cx="2343919" cy="518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Charger scénario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EE097B7C-9560-4BDF-BAA0-28168EE9176D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flipH="1">
            <a:off x="4535585" y="3326411"/>
            <a:ext cx="1171960" cy="705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CB96D44-66F1-4036-8DAB-0966A33B7A8F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>
            <a:off x="5707545" y="3326411"/>
            <a:ext cx="1476575" cy="704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28475294-ADFA-4562-BD23-24EF90716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38" y="1409284"/>
            <a:ext cx="970680" cy="970680"/>
          </a:xfrm>
          <a:prstGeom prst="rect">
            <a:avLst/>
          </a:prstGeom>
        </p:spPr>
      </p:pic>
      <p:sp>
        <p:nvSpPr>
          <p:cNvPr id="21" name="Espace réservé du numéro de diapositive 151">
            <a:extLst>
              <a:ext uri="{FF2B5EF4-FFF2-40B4-BE49-F238E27FC236}">
                <a16:creationId xmlns:a16="http://schemas.microsoft.com/office/drawing/2014/main" id="{9A357EF5-17E1-4014-83E1-A92CB49D28AC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806A35E-2B65-4E2A-B3EE-7428E5D36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5" name="Diagramme 24">
            <a:extLst>
              <a:ext uri="{FF2B5EF4-FFF2-40B4-BE49-F238E27FC236}">
                <a16:creationId xmlns:a16="http://schemas.microsoft.com/office/drawing/2014/main" id="{2E8CBC23-8BCB-4B43-8E19-657977D4E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59238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9584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E942FB-E740-400D-80B3-513EE629CAD3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69F9C7F0-9649-4A28-ACBE-38506ABE9580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02AD3A1A-6DAF-4163-B4DB-F5DEF697F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1527443F-3C0A-4C77-B3FB-7451EA12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Application </a:t>
            </a:r>
            <a:r>
              <a:rPr lang="en-US" altLang="ko-KR" dirty="0" err="1"/>
              <a:t>en</a:t>
            </a:r>
            <a:r>
              <a:rPr lang="en-US" altLang="ko-KR" dirty="0"/>
              <a:t> C#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D75CAE5-9E3B-4061-B8D8-DCEA8AEFC49C}"/>
              </a:ext>
            </a:extLst>
          </p:cNvPr>
          <p:cNvSpPr txBox="1">
            <a:spLocks/>
          </p:cNvSpPr>
          <p:nvPr/>
        </p:nvSpPr>
        <p:spPr>
          <a:xfrm>
            <a:off x="656050" y="1113938"/>
            <a:ext cx="4014726" cy="61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600" u="sng" dirty="0" err="1">
                <a:solidFill>
                  <a:schemeClr val="tx1"/>
                </a:solidFill>
              </a:rPr>
              <a:t>Diagramme</a:t>
            </a:r>
            <a:r>
              <a:rPr lang="en-US" altLang="ko-KR" sz="1600" u="sng" dirty="0">
                <a:solidFill>
                  <a:schemeClr val="tx1"/>
                </a:solidFill>
              </a:rPr>
              <a:t> de </a:t>
            </a:r>
            <a:r>
              <a:rPr lang="en-US" altLang="ko-KR" sz="1600" u="sng" dirty="0" err="1">
                <a:solidFill>
                  <a:schemeClr val="tx1"/>
                </a:solidFill>
              </a:rPr>
              <a:t>séquence</a:t>
            </a:r>
            <a:r>
              <a:rPr lang="en-US" altLang="ko-KR" sz="1600" u="sng" dirty="0">
                <a:solidFill>
                  <a:schemeClr val="tx1"/>
                </a:solidFill>
              </a:rPr>
              <a:t> mode </a:t>
            </a:r>
            <a:r>
              <a:rPr lang="en-US" altLang="ko-KR" sz="1600" u="sng" dirty="0" err="1">
                <a:solidFill>
                  <a:schemeClr val="tx1"/>
                </a:solidFill>
              </a:rPr>
              <a:t>instantané</a:t>
            </a:r>
            <a:r>
              <a:rPr lang="en-US" altLang="ko-KR" sz="1600" u="sng" dirty="0">
                <a:solidFill>
                  <a:schemeClr val="tx1"/>
                </a:solidFill>
              </a:rPr>
              <a:t> :</a:t>
            </a:r>
            <a:endParaRPr lang="en-US" sz="1600" u="sng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7DE364-FD66-441A-8FE5-93DEDA39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6" y="1659777"/>
            <a:ext cx="5345565" cy="4529554"/>
          </a:xfrm>
          <a:prstGeom prst="rect">
            <a:avLst/>
          </a:prstGeom>
        </p:spPr>
      </p:pic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531E74D3-98FA-4B89-B57B-D2E0EF0C7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089764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Espace réservé du numéro de diapositive 151">
            <a:extLst>
              <a:ext uri="{FF2B5EF4-FFF2-40B4-BE49-F238E27FC236}">
                <a16:creationId xmlns:a16="http://schemas.microsoft.com/office/drawing/2014/main" id="{C1C617D6-1DCE-4E17-8C77-7D83A6F86BC9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998F545-E709-4064-9B68-3839FCFC43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E942FB-E740-400D-80B3-513EE629CAD3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69F9C7F0-9649-4A28-ACBE-38506ABE9580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02AD3A1A-6DAF-4163-B4DB-F5DEF697F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1527443F-3C0A-4C77-B3FB-7451EA12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Application </a:t>
            </a:r>
            <a:r>
              <a:rPr lang="en-US" altLang="ko-KR" dirty="0" err="1"/>
              <a:t>en</a:t>
            </a:r>
            <a:r>
              <a:rPr lang="en-US" altLang="ko-KR" dirty="0"/>
              <a:t> C#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D75CAE5-9E3B-4061-B8D8-DCEA8AEFC49C}"/>
              </a:ext>
            </a:extLst>
          </p:cNvPr>
          <p:cNvSpPr txBox="1">
            <a:spLocks/>
          </p:cNvSpPr>
          <p:nvPr/>
        </p:nvSpPr>
        <p:spPr>
          <a:xfrm>
            <a:off x="323528" y="1427793"/>
            <a:ext cx="4537950" cy="43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600" u="sng" dirty="0" err="1">
                <a:solidFill>
                  <a:schemeClr val="tx1"/>
                </a:solidFill>
              </a:rPr>
              <a:t>Diagramme</a:t>
            </a:r>
            <a:r>
              <a:rPr lang="en-US" altLang="ko-KR" sz="1600" u="sng" dirty="0">
                <a:solidFill>
                  <a:schemeClr val="tx1"/>
                </a:solidFill>
              </a:rPr>
              <a:t> de </a:t>
            </a:r>
            <a:r>
              <a:rPr lang="en-US" altLang="ko-KR" sz="1600" u="sng" dirty="0" err="1">
                <a:solidFill>
                  <a:schemeClr val="tx1"/>
                </a:solidFill>
              </a:rPr>
              <a:t>séquence</a:t>
            </a:r>
            <a:r>
              <a:rPr lang="en-US" altLang="ko-KR" sz="1600" u="sng" dirty="0">
                <a:solidFill>
                  <a:schemeClr val="tx1"/>
                </a:solidFill>
              </a:rPr>
              <a:t> mode scenario/</a:t>
            </a:r>
            <a:r>
              <a:rPr lang="en-US" altLang="ko-KR" sz="1600" u="sng" dirty="0" err="1">
                <a:solidFill>
                  <a:schemeClr val="tx1"/>
                </a:solidFill>
              </a:rPr>
              <a:t>Création</a:t>
            </a:r>
            <a:r>
              <a:rPr lang="en-US" altLang="ko-KR" sz="1600" u="sng" dirty="0">
                <a:solidFill>
                  <a:schemeClr val="tx1"/>
                </a:solidFill>
              </a:rPr>
              <a:t>:</a:t>
            </a:r>
            <a:endParaRPr lang="en-US" sz="1600" u="sng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2CA26A-81CD-4E8C-9337-80A75457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4" y="1965347"/>
            <a:ext cx="4467385" cy="4125456"/>
          </a:xfrm>
          <a:prstGeom prst="rect">
            <a:avLst/>
          </a:prstGeom>
        </p:spPr>
      </p:pic>
      <p:sp>
        <p:nvSpPr>
          <p:cNvPr id="21" name="Espace réservé du numéro de diapositive 151">
            <a:extLst>
              <a:ext uri="{FF2B5EF4-FFF2-40B4-BE49-F238E27FC236}">
                <a16:creationId xmlns:a16="http://schemas.microsoft.com/office/drawing/2014/main" id="{08B0ACA1-9441-42CD-881B-B1FD596065E2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BFBB94B-AEF6-48AC-9C7B-F6AD195DF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3" name="Diagramme 22">
            <a:extLst>
              <a:ext uri="{FF2B5EF4-FFF2-40B4-BE49-F238E27FC236}">
                <a16:creationId xmlns:a16="http://schemas.microsoft.com/office/drawing/2014/main" id="{E559EA5F-747A-44F0-BAA0-A6CF98F4B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709621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337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E942FB-E740-400D-80B3-513EE629CAD3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69F9C7F0-9649-4A28-ACBE-38506ABE9580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02AD3A1A-6DAF-4163-B4DB-F5DEF697F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1527443F-3C0A-4C77-B3FB-7451EA12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Application </a:t>
            </a:r>
            <a:r>
              <a:rPr lang="en-US" altLang="ko-KR" dirty="0" err="1"/>
              <a:t>en</a:t>
            </a:r>
            <a:r>
              <a:rPr lang="en-US" altLang="ko-KR" dirty="0"/>
              <a:t> C#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7FCAD58-07BC-4FDD-A0E5-948A528298EC}"/>
              </a:ext>
            </a:extLst>
          </p:cNvPr>
          <p:cNvSpPr txBox="1">
            <a:spLocks/>
          </p:cNvSpPr>
          <p:nvPr/>
        </p:nvSpPr>
        <p:spPr>
          <a:xfrm>
            <a:off x="115892" y="852688"/>
            <a:ext cx="4811919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600" u="sng" dirty="0" err="1">
                <a:solidFill>
                  <a:schemeClr val="tx1"/>
                </a:solidFill>
              </a:rPr>
              <a:t>Diagramme</a:t>
            </a:r>
            <a:r>
              <a:rPr lang="en-US" altLang="ko-KR" sz="1600" u="sng" dirty="0">
                <a:solidFill>
                  <a:schemeClr val="tx1"/>
                </a:solidFill>
              </a:rPr>
              <a:t> de </a:t>
            </a:r>
            <a:r>
              <a:rPr lang="en-US" altLang="ko-KR" sz="1600" u="sng" dirty="0" err="1">
                <a:solidFill>
                  <a:schemeClr val="tx1"/>
                </a:solidFill>
              </a:rPr>
              <a:t>séquence</a:t>
            </a:r>
            <a:r>
              <a:rPr lang="en-US" altLang="ko-KR" sz="1600" u="sng" dirty="0">
                <a:solidFill>
                  <a:schemeClr val="tx1"/>
                </a:solidFill>
              </a:rPr>
              <a:t> mode scenario/charger:</a:t>
            </a:r>
            <a:endParaRPr lang="en-US" sz="1600" u="sng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043D35-96E4-4E21-91F0-E78D1D8E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00447"/>
            <a:ext cx="5225594" cy="4536504"/>
          </a:xfrm>
          <a:prstGeom prst="rect">
            <a:avLst/>
          </a:prstGeom>
        </p:spPr>
      </p:pic>
      <p:sp>
        <p:nvSpPr>
          <p:cNvPr id="20" name="Espace réservé du numéro de diapositive 151">
            <a:extLst>
              <a:ext uri="{FF2B5EF4-FFF2-40B4-BE49-F238E27FC236}">
                <a16:creationId xmlns:a16="http://schemas.microsoft.com/office/drawing/2014/main" id="{005461CB-20A3-4DAB-9EE0-6311CFFD94D1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95A866F-BA94-4CF4-93E4-00F70CE24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383AF76D-262C-40DE-B036-989A11738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709621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508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685B7A8-965F-4A33-8594-BCD1AE8C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4"/>
          <a:stretch/>
        </p:blipFill>
        <p:spPr>
          <a:xfrm>
            <a:off x="325030" y="1793886"/>
            <a:ext cx="8601075" cy="4213390"/>
          </a:xfrm>
          <a:prstGeom prst="rect">
            <a:avLst/>
          </a:prstGeom>
        </p:spPr>
      </p:pic>
      <p:grpSp>
        <p:nvGrpSpPr>
          <p:cNvPr id="10" name="그룹 4">
            <a:extLst>
              <a:ext uri="{FF2B5EF4-FFF2-40B4-BE49-F238E27FC236}">
                <a16:creationId xmlns:a16="http://schemas.microsoft.com/office/drawing/2014/main" id="{B69275BE-F430-45B2-ACA0-FD8234C27076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11" name="정오각형 8">
              <a:extLst>
                <a:ext uri="{FF2B5EF4-FFF2-40B4-BE49-F238E27FC236}">
                  <a16:creationId xmlns:a16="http://schemas.microsoft.com/office/drawing/2014/main" id="{D60D3D15-2EBF-4A1C-9F13-FC27B081A3B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70088FA9-4FEA-4FB6-8D44-9DD36AB3B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ED2A13CC-F65F-46CB-9F62-A974EB52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IHM</a:t>
            </a:r>
            <a:endParaRPr lang="ko-KR" altLang="en-US" dirty="0"/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D6F4FA7F-203D-4DF6-822D-8532B05EA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630151"/>
              </p:ext>
            </p:extLst>
          </p:nvPr>
        </p:nvGraphicFramePr>
        <p:xfrm>
          <a:off x="445214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Espace réservé du numéro de diapositive 151">
            <a:extLst>
              <a:ext uri="{FF2B5EF4-FFF2-40B4-BE49-F238E27FC236}">
                <a16:creationId xmlns:a16="http://schemas.microsoft.com/office/drawing/2014/main" id="{C563D04C-0C6B-466E-A205-85404DB6EBED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00A40DC-F071-4D7E-9072-BC09B4345D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9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4">
            <a:extLst>
              <a:ext uri="{FF2B5EF4-FFF2-40B4-BE49-F238E27FC236}">
                <a16:creationId xmlns:a16="http://schemas.microsoft.com/office/drawing/2014/main" id="{B69275BE-F430-45B2-ACA0-FD8234C27076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11" name="정오각형 8">
              <a:extLst>
                <a:ext uri="{FF2B5EF4-FFF2-40B4-BE49-F238E27FC236}">
                  <a16:creationId xmlns:a16="http://schemas.microsoft.com/office/drawing/2014/main" id="{D60D3D15-2EBF-4A1C-9F13-FC27B081A3B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70088FA9-4FEA-4FB6-8D44-9DD36AB3B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ED2A13CC-F65F-46CB-9F62-A974EB52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IHM</a:t>
            </a:r>
            <a:endParaRPr lang="ko-KR" alt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991A29-45F5-45E6-818C-20BBF8C9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55" y="1628800"/>
            <a:ext cx="8582025" cy="4305300"/>
          </a:xfrm>
          <a:prstGeom prst="rect">
            <a:avLst/>
          </a:prstGeom>
        </p:spPr>
      </p:pic>
      <p:sp>
        <p:nvSpPr>
          <p:cNvPr id="22" name="Espace réservé du numéro de diapositive 151">
            <a:extLst>
              <a:ext uri="{FF2B5EF4-FFF2-40B4-BE49-F238E27FC236}">
                <a16:creationId xmlns:a16="http://schemas.microsoft.com/office/drawing/2014/main" id="{F23C5198-80A5-4F4D-879E-E1CBC576A4CD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735D6D0-A00C-48F8-8A56-8053C1E2E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CAF29577-3D74-471E-9862-29671315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234474"/>
              </p:ext>
            </p:extLst>
          </p:nvPr>
        </p:nvGraphicFramePr>
        <p:xfrm>
          <a:off x="445214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236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4">
            <a:extLst>
              <a:ext uri="{FF2B5EF4-FFF2-40B4-BE49-F238E27FC236}">
                <a16:creationId xmlns:a16="http://schemas.microsoft.com/office/drawing/2014/main" id="{A5173E03-2FEB-4937-9770-E007B298EF9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4" name="정오각형 8">
              <a:extLst>
                <a:ext uri="{FF2B5EF4-FFF2-40B4-BE49-F238E27FC236}">
                  <a16:creationId xmlns:a16="http://schemas.microsoft.com/office/drawing/2014/main" id="{EB75E00A-7539-44C3-8968-2FEE2438295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66162F67-D727-4A2C-B82B-AF754DC0C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7B450C69-EEC3-4AED-82B1-B5975381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IHM</a:t>
            </a:r>
            <a:endParaRPr lang="ko-KR" altLang="en-US" dirty="0"/>
          </a:p>
        </p:txBody>
      </p:sp>
      <p:sp>
        <p:nvSpPr>
          <p:cNvPr id="27" name="Espace réservé du numéro de diapositive 151">
            <a:extLst>
              <a:ext uri="{FF2B5EF4-FFF2-40B4-BE49-F238E27FC236}">
                <a16:creationId xmlns:a16="http://schemas.microsoft.com/office/drawing/2014/main" id="{391B7D6A-A860-497B-81FB-6A16DE7FF5AD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3C5924F2-BE9A-4F0F-B541-EF05118C5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9" name="Diagramme 28">
            <a:extLst>
              <a:ext uri="{FF2B5EF4-FFF2-40B4-BE49-F238E27FC236}">
                <a16:creationId xmlns:a16="http://schemas.microsoft.com/office/drawing/2014/main" id="{95969140-4E6B-47CE-B853-A798C0A62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237270"/>
              </p:ext>
            </p:extLst>
          </p:nvPr>
        </p:nvGraphicFramePr>
        <p:xfrm>
          <a:off x="445214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7567694D-BD1D-42F1-B0EA-9DDC82A95D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715"/>
            <a:ext cx="5027192" cy="23857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349F5-5CFB-469C-B3ED-0DFFDEBC0F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00" y="3648603"/>
            <a:ext cx="5482386" cy="2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Merci à </a:t>
            </a:r>
            <a:r>
              <a:rPr lang="en-US" altLang="ko-KR" dirty="0" err="1"/>
              <a:t>vous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Espace réservé du numéro de diapositive 151">
            <a:extLst>
              <a:ext uri="{FF2B5EF4-FFF2-40B4-BE49-F238E27FC236}">
                <a16:creationId xmlns:a16="http://schemas.microsoft.com/office/drawing/2014/main" id="{52695FF9-E1DB-4054-866C-14462BDD62F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19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0C8950-54F2-48E9-B52A-E5DF1C1EF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786578" y="116632"/>
            <a:ext cx="235742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08B4E-D651-4CC0-BB6E-461F47427627}"/>
              </a:ext>
            </a:extLst>
          </p:cNvPr>
          <p:cNvGrpSpPr/>
          <p:nvPr/>
        </p:nvGrpSpPr>
        <p:grpSpPr>
          <a:xfrm>
            <a:off x="467147" y="1258383"/>
            <a:ext cx="2785216" cy="576461"/>
            <a:chOff x="5663790" y="1538205"/>
            <a:chExt cx="2785216" cy="576461"/>
          </a:xfrm>
        </p:grpSpPr>
        <p:sp>
          <p:nvSpPr>
            <p:cNvPr id="3" name="정오각형 2">
              <a:extLst>
                <a:ext uri="{FF2B5EF4-FFF2-40B4-BE49-F238E27FC236}">
                  <a16:creationId xmlns:a16="http://schemas.microsoft.com/office/drawing/2014/main" id="{62978AD8-C551-4901-931F-57D1AB15B935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705590" y="1583531"/>
              <a:ext cx="2743416" cy="523220"/>
              <a:chOff x="5259631" y="1273486"/>
              <a:chExt cx="2743416" cy="523220"/>
            </a:xfrm>
          </p:grpSpPr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5849151" y="1273486"/>
                <a:ext cx="215389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Présentation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du client, et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besoin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du client</a:t>
                </a:r>
              </a:p>
            </p:txBody>
          </p:sp>
          <p:sp>
            <p:nvSpPr>
              <p:cNvPr id="131" name="TextBox 13"/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C2161D4-B363-4EBF-B18A-CC505FE5E332}"/>
              </a:ext>
            </a:extLst>
          </p:cNvPr>
          <p:cNvGrpSpPr/>
          <p:nvPr/>
        </p:nvGrpSpPr>
        <p:grpSpPr>
          <a:xfrm>
            <a:off x="467147" y="2146859"/>
            <a:ext cx="2813552" cy="576461"/>
            <a:chOff x="5663790" y="1538205"/>
            <a:chExt cx="2813552" cy="576461"/>
          </a:xfrm>
        </p:grpSpPr>
        <p:sp>
          <p:nvSpPr>
            <p:cNvPr id="64" name="정오각형 63">
              <a:extLst>
                <a:ext uri="{FF2B5EF4-FFF2-40B4-BE49-F238E27FC236}">
                  <a16:creationId xmlns:a16="http://schemas.microsoft.com/office/drawing/2014/main" id="{F22D5950-4F95-4B7C-A4B0-910292F0ED72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6BA9996-36D4-4983-BC4F-56D6DAF54366}"/>
                </a:ext>
              </a:extLst>
            </p:cNvPr>
            <p:cNvGrpSpPr/>
            <p:nvPr/>
          </p:nvGrpSpPr>
          <p:grpSpPr>
            <a:xfrm>
              <a:off x="5705590" y="1560448"/>
              <a:ext cx="2771752" cy="523220"/>
              <a:chOff x="5259631" y="1250403"/>
              <a:chExt cx="2771752" cy="523220"/>
            </a:xfrm>
          </p:grpSpPr>
          <p:sp>
            <p:nvSpPr>
              <p:cNvPr id="68" name="Text Box 5">
                <a:extLst>
                  <a:ext uri="{FF2B5EF4-FFF2-40B4-BE49-F238E27FC236}">
                    <a16:creationId xmlns:a16="http://schemas.microsoft.com/office/drawing/2014/main" id="{B5DBFC70-52EA-4868-991F-A376D1ED04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7487" y="1250403"/>
                <a:ext cx="215389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Planification et communication interne</a:t>
                </a:r>
              </a:p>
            </p:txBody>
          </p:sp>
          <p:sp>
            <p:nvSpPr>
              <p:cNvPr id="67" name="TextBox 13">
                <a:extLst>
                  <a:ext uri="{FF2B5EF4-FFF2-40B4-BE49-F238E27FC236}">
                    <a16:creationId xmlns:a16="http://schemas.microsoft.com/office/drawing/2014/main" id="{2D7D066E-4189-4A3F-9D81-692F790451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C57740-7244-45DA-9F29-453BA186AE0F}"/>
              </a:ext>
            </a:extLst>
          </p:cNvPr>
          <p:cNvGrpSpPr/>
          <p:nvPr/>
        </p:nvGrpSpPr>
        <p:grpSpPr>
          <a:xfrm>
            <a:off x="467147" y="3035335"/>
            <a:ext cx="3456781" cy="576461"/>
            <a:chOff x="5663790" y="1538205"/>
            <a:chExt cx="3456781" cy="576461"/>
          </a:xfrm>
        </p:grpSpPr>
        <p:sp>
          <p:nvSpPr>
            <p:cNvPr id="71" name="정오각형 70">
              <a:extLst>
                <a:ext uri="{FF2B5EF4-FFF2-40B4-BE49-F238E27FC236}">
                  <a16:creationId xmlns:a16="http://schemas.microsoft.com/office/drawing/2014/main" id="{EBE1D32F-2DF6-443C-9AA5-17AEBB9683C4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5F4C7FC-4BAF-473E-AF94-40B61B624F9E}"/>
                </a:ext>
              </a:extLst>
            </p:cNvPr>
            <p:cNvGrpSpPr/>
            <p:nvPr/>
          </p:nvGrpSpPr>
          <p:grpSpPr>
            <a:xfrm>
              <a:off x="5705590" y="1606614"/>
              <a:ext cx="3414981" cy="477054"/>
              <a:chOff x="5259631" y="1296569"/>
              <a:chExt cx="3414981" cy="477054"/>
            </a:xfrm>
          </p:grpSpPr>
          <p:sp>
            <p:nvSpPr>
              <p:cNvPr id="75" name="Text Box 5">
                <a:extLst>
                  <a:ext uri="{FF2B5EF4-FFF2-40B4-BE49-F238E27FC236}">
                    <a16:creationId xmlns:a16="http://schemas.microsoft.com/office/drawing/2014/main" id="{D4113CB7-C0BC-408F-95F0-843728141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59472"/>
                <a:ext cx="280553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Choix et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comparaison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TextBox 13">
                <a:extLst>
                  <a:ext uri="{FF2B5EF4-FFF2-40B4-BE49-F238E27FC236}">
                    <a16:creationId xmlns:a16="http://schemas.microsoft.com/office/drawing/2014/main" id="{8AB16958-2BB4-43AD-8832-C44D9A4F1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66175-AED8-46DE-A1A9-0783A978D1EC}"/>
              </a:ext>
            </a:extLst>
          </p:cNvPr>
          <p:cNvGrpSpPr/>
          <p:nvPr/>
        </p:nvGrpSpPr>
        <p:grpSpPr>
          <a:xfrm>
            <a:off x="467544" y="3922679"/>
            <a:ext cx="2804746" cy="576461"/>
            <a:chOff x="5664187" y="1537073"/>
            <a:chExt cx="2804746" cy="576461"/>
          </a:xfrm>
        </p:grpSpPr>
        <p:sp>
          <p:nvSpPr>
            <p:cNvPr id="78" name="정오각형 77">
              <a:extLst>
                <a:ext uri="{FF2B5EF4-FFF2-40B4-BE49-F238E27FC236}">
                  <a16:creationId xmlns:a16="http://schemas.microsoft.com/office/drawing/2014/main" id="{3BBA77A8-4AEF-4A40-B5CF-6F605C48FD2A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45540B6-E61B-44F8-91EC-A556B7880070}"/>
                </a:ext>
              </a:extLst>
            </p:cNvPr>
            <p:cNvGrpSpPr/>
            <p:nvPr/>
          </p:nvGrpSpPr>
          <p:grpSpPr>
            <a:xfrm>
              <a:off x="5705590" y="1606614"/>
              <a:ext cx="2763343" cy="477054"/>
              <a:chOff x="5259631" y="1296569"/>
              <a:chExt cx="2763343" cy="477054"/>
            </a:xfrm>
          </p:grpSpPr>
          <p:sp>
            <p:nvSpPr>
              <p:cNvPr id="82" name="Text Box 5">
                <a:extLst>
                  <a:ext uri="{FF2B5EF4-FFF2-40B4-BE49-F238E27FC236}">
                    <a16:creationId xmlns:a16="http://schemas.microsoft.com/office/drawing/2014/main" id="{9F7F0D5F-3CB1-4172-89BF-8DD433D06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81108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L’application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de bureau</a:t>
                </a:r>
              </a:p>
            </p:txBody>
          </p:sp>
          <p:sp>
            <p:nvSpPr>
              <p:cNvPr id="81" name="TextBox 13">
                <a:extLst>
                  <a:ext uri="{FF2B5EF4-FFF2-40B4-BE49-F238E27FC236}">
                    <a16:creationId xmlns:a16="http://schemas.microsoft.com/office/drawing/2014/main" id="{81408325-E73B-4705-845C-7FC55D386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DF6FD8E-CD30-4B54-BA05-A58439F58BD2}"/>
              </a:ext>
            </a:extLst>
          </p:cNvPr>
          <p:cNvGrpSpPr/>
          <p:nvPr/>
        </p:nvGrpSpPr>
        <p:grpSpPr>
          <a:xfrm>
            <a:off x="467544" y="4813151"/>
            <a:ext cx="2771760" cy="576461"/>
            <a:chOff x="5664187" y="1539068"/>
            <a:chExt cx="2771760" cy="576461"/>
          </a:xfrm>
        </p:grpSpPr>
        <p:sp>
          <p:nvSpPr>
            <p:cNvPr id="85" name="정오각형 84">
              <a:extLst>
                <a:ext uri="{FF2B5EF4-FFF2-40B4-BE49-F238E27FC236}">
                  <a16:creationId xmlns:a16="http://schemas.microsoft.com/office/drawing/2014/main" id="{72FB9699-0F53-4E23-AEB2-9286940CECB7}"/>
                </a:ext>
              </a:extLst>
            </p:cNvPr>
            <p:cNvSpPr/>
            <p:nvPr/>
          </p:nvSpPr>
          <p:spPr>
            <a:xfrm>
              <a:off x="5664187" y="1539068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D8ECE9-D9E6-49F6-81F0-B587E24966A9}"/>
                </a:ext>
              </a:extLst>
            </p:cNvPr>
            <p:cNvGrpSpPr/>
            <p:nvPr/>
          </p:nvGrpSpPr>
          <p:grpSpPr>
            <a:xfrm>
              <a:off x="5705590" y="1575913"/>
              <a:ext cx="2730357" cy="523220"/>
              <a:chOff x="5259631" y="1265868"/>
              <a:chExt cx="2730357" cy="523220"/>
            </a:xfrm>
          </p:grpSpPr>
          <p:sp>
            <p:nvSpPr>
              <p:cNvPr id="92" name="Text Box 5">
                <a:extLst>
                  <a:ext uri="{FF2B5EF4-FFF2-40B4-BE49-F238E27FC236}">
                    <a16:creationId xmlns:a16="http://schemas.microsoft.com/office/drawing/2014/main" id="{6E80BACF-1E7A-4A40-B5E2-53FC0287F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6092" y="1265868"/>
                <a:ext cx="215389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Design de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l’application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(IHM)</a:t>
                </a:r>
              </a:p>
            </p:txBody>
          </p:sp>
          <p:sp>
            <p:nvSpPr>
              <p:cNvPr id="91" name="TextBox 13">
                <a:extLst>
                  <a:ext uri="{FF2B5EF4-FFF2-40B4-BE49-F238E27FC236}">
                    <a16:creationId xmlns:a16="http://schemas.microsoft.com/office/drawing/2014/main" id="{745BDC62-F224-4493-B7F7-B7E7B8472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30" name="Espace réservé du numéro de diapositive 151">
            <a:extLst>
              <a:ext uri="{FF2B5EF4-FFF2-40B4-BE49-F238E27FC236}">
                <a16:creationId xmlns:a16="http://schemas.microsoft.com/office/drawing/2014/main" id="{5A17838F-06C0-4539-9D2F-3C6CE8C36CE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2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D15C6FA-0281-4056-9C36-94976E00D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7B450C69-EEC3-4AED-82B1-B5975381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Physique ATV 18</a:t>
            </a:r>
            <a:endParaRPr lang="ko-KR" alt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9C12C0-6B84-45A1-8F9D-3783C799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060848"/>
            <a:ext cx="30289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9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B0FF99-A01F-4BE1-B011-D70C0D6A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D65034-A0CB-48C7-8428-D153E142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0" y="26002"/>
            <a:ext cx="7661196" cy="796908"/>
          </a:xfrm>
        </p:spPr>
        <p:txBody>
          <a:bodyPr/>
          <a:lstStyle/>
          <a:p>
            <a:r>
              <a:rPr lang="en-US" altLang="ko-KR" dirty="0"/>
              <a:t>Croquis </a:t>
            </a:r>
            <a:r>
              <a:rPr lang="en-US" altLang="ko-KR" dirty="0" err="1"/>
              <a:t>diagramme</a:t>
            </a:r>
            <a:r>
              <a:rPr lang="en-US" altLang="ko-KR" dirty="0"/>
              <a:t> de </a:t>
            </a:r>
            <a:r>
              <a:rPr lang="en-US" altLang="ko-KR" dirty="0" err="1"/>
              <a:t>classe</a:t>
            </a:r>
            <a:endParaRPr lang="ko-KR" alt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2E4AD-C81F-4AE8-ACAC-A03EC545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2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/>
          <a:lstStyle/>
          <a:p>
            <a:r>
              <a:rPr lang="fr-FR" altLang="ko-KR" dirty="0">
                <a:effectLst/>
              </a:rPr>
              <a:t>Présentation du client</a:t>
            </a:r>
            <a:endParaRPr lang="ko-KR" altLang="en-US" dirty="0">
              <a:effectLst/>
            </a:endParaRPr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59D601D0-D8E1-4EDA-B3E3-6B7D6F23B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3315" r="7216" b="3129"/>
          <a:stretch/>
        </p:blipFill>
        <p:spPr>
          <a:xfrm>
            <a:off x="49507" y="1651859"/>
            <a:ext cx="1800000" cy="2138123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3F45FF64-54ED-439A-9B1F-15D337FA5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42" t="6184" r="3688" b="5924"/>
          <a:stretch/>
        </p:blipFill>
        <p:spPr>
          <a:xfrm>
            <a:off x="94003" y="4145012"/>
            <a:ext cx="1711009" cy="2003120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E9467461-3894-486C-95A1-6F0CA3E1F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74" t="5432" r="6251" b="2741"/>
          <a:stretch/>
        </p:blipFill>
        <p:spPr>
          <a:xfrm>
            <a:off x="2366652" y="4003012"/>
            <a:ext cx="1800000" cy="2287121"/>
          </a:xfrm>
          <a:prstGeom prst="rect">
            <a:avLst/>
          </a:prstGeom>
        </p:spPr>
      </p:pic>
      <p:cxnSp>
        <p:nvCxnSpPr>
          <p:cNvPr id="93" name="Connecteur : en angle 92">
            <a:extLst>
              <a:ext uri="{FF2B5EF4-FFF2-40B4-BE49-F238E27FC236}">
                <a16:creationId xmlns:a16="http://schemas.microsoft.com/office/drawing/2014/main" id="{7D801E8E-319B-49E4-BE53-ADBB145F0DCE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 rot="16200000" flipH="1">
            <a:off x="771992" y="3967496"/>
            <a:ext cx="355030" cy="1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469C8F46-EFC8-4844-B29D-45E1B6FA21BF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805012" y="5146572"/>
            <a:ext cx="561640" cy="1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그룹 4">
            <a:extLst>
              <a:ext uri="{FF2B5EF4-FFF2-40B4-BE49-F238E27FC236}">
                <a16:creationId xmlns:a16="http://schemas.microsoft.com/office/drawing/2014/main" id="{9BC5A73D-4CEC-4F0F-B3C7-B8D017EE803D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116" name="정오각형 8">
              <a:extLst>
                <a:ext uri="{FF2B5EF4-FFF2-40B4-BE49-F238E27FC236}">
                  <a16:creationId xmlns:a16="http://schemas.microsoft.com/office/drawing/2014/main" id="{B5C97A33-9107-46C5-971B-346C0866DD2E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17" name="Text Box 4">
              <a:extLst>
                <a:ext uri="{FF2B5EF4-FFF2-40B4-BE49-F238E27FC236}">
                  <a16:creationId xmlns:a16="http://schemas.microsoft.com/office/drawing/2014/main" id="{F8D29D75-C45B-4A3A-BA57-9449C143D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4C37F3A-4EE1-4863-8EF2-00060C4A56EE}"/>
              </a:ext>
            </a:extLst>
          </p:cNvPr>
          <p:cNvSpPr/>
          <p:nvPr/>
        </p:nvSpPr>
        <p:spPr>
          <a:xfrm>
            <a:off x="4937272" y="2469210"/>
            <a:ext cx="3896234" cy="629755"/>
          </a:xfrm>
          <a:prstGeom prst="rect">
            <a:avLst/>
          </a:prstGeom>
          <a:solidFill>
            <a:srgbClr val="0092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1CD7DC0-D0F5-4BDA-93C7-FA3C40FCF373}"/>
              </a:ext>
            </a:extLst>
          </p:cNvPr>
          <p:cNvSpPr txBox="1"/>
          <p:nvPr/>
        </p:nvSpPr>
        <p:spPr>
          <a:xfrm>
            <a:off x="5116768" y="2579905"/>
            <a:ext cx="35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Localisation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91E844-A0AE-41BE-8488-89104AC21E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53" y="1425493"/>
            <a:ext cx="3102740" cy="10423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56BAB0-E7BF-4D78-8CE8-35572AE83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329" y="3209660"/>
            <a:ext cx="4678604" cy="29724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149DF5F-06E7-4AD5-82ED-D9B8A68329DC}"/>
              </a:ext>
            </a:extLst>
          </p:cNvPr>
          <p:cNvSpPr txBox="1"/>
          <p:nvPr/>
        </p:nvSpPr>
        <p:spPr>
          <a:xfrm>
            <a:off x="2037780" y="1656429"/>
            <a:ext cx="31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Interlocuteur</a:t>
            </a:r>
            <a:r>
              <a:rPr lang="fr-FR" dirty="0"/>
              <a:t> : Laurent BRELET</a:t>
            </a:r>
          </a:p>
        </p:txBody>
      </p:sp>
      <p:sp>
        <p:nvSpPr>
          <p:cNvPr id="21" name="Espace réservé du numéro de diapositive 151">
            <a:extLst>
              <a:ext uri="{FF2B5EF4-FFF2-40B4-BE49-F238E27FC236}">
                <a16:creationId xmlns:a16="http://schemas.microsoft.com/office/drawing/2014/main" id="{6C739E15-A16C-4D27-9401-8985C242A371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E153F68-4882-40BD-9E56-18A2E4D456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64E442AB-D8C1-478E-8A81-6660A13CA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8432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Besoin du client (SFL 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7566F5-76ED-4DA0-8207-CE9D230DACD0}"/>
              </a:ext>
            </a:extLst>
          </p:cNvPr>
          <p:cNvSpPr txBox="1"/>
          <p:nvPr/>
        </p:nvSpPr>
        <p:spPr>
          <a:xfrm>
            <a:off x="677115" y="18089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Curtis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D7EADC9-5700-40FD-8DF0-A68FFA88E6FB}"/>
              </a:ext>
            </a:extLst>
          </p:cNvPr>
          <p:cNvSpPr/>
          <p:nvPr/>
        </p:nvSpPr>
        <p:spPr>
          <a:xfrm>
            <a:off x="239207" y="18495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30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9FF19-19C8-45A5-B523-A1E76DDA239C}"/>
              </a:ext>
            </a:extLst>
          </p:cNvPr>
          <p:cNvSpPr txBox="1"/>
          <p:nvPr/>
        </p:nvSpPr>
        <p:spPr>
          <a:xfrm>
            <a:off x="6236745" y="1738038"/>
            <a:ext cx="10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Aymeric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B5560D-5B0A-4AB1-AAC4-742EFD685C88}"/>
              </a:ext>
            </a:extLst>
          </p:cNvPr>
          <p:cNvSpPr txBox="1"/>
          <p:nvPr/>
        </p:nvSpPr>
        <p:spPr>
          <a:xfrm>
            <a:off x="3034387" y="17931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Jérémie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CB6A5EE-C89A-45B9-8883-A1F66ADDA5DD}"/>
              </a:ext>
            </a:extLst>
          </p:cNvPr>
          <p:cNvSpPr/>
          <p:nvPr/>
        </p:nvSpPr>
        <p:spPr>
          <a:xfrm>
            <a:off x="5942871" y="1795621"/>
            <a:ext cx="288032" cy="288032"/>
          </a:xfrm>
          <a:prstGeom prst="ellipse">
            <a:avLst/>
          </a:prstGeom>
          <a:solidFill>
            <a:srgbClr val="0079FF"/>
          </a:solidFill>
          <a:ln>
            <a:solidFill>
              <a:srgbClr val="007B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4EC9460-6DDE-4DA5-858C-4ECD734E4332}"/>
              </a:ext>
            </a:extLst>
          </p:cNvPr>
          <p:cNvSpPr/>
          <p:nvPr/>
        </p:nvSpPr>
        <p:spPr>
          <a:xfrm>
            <a:off x="2716427" y="1845725"/>
            <a:ext cx="288032" cy="288032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798B9B0-B8A3-4AE4-AB48-E398694C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" y="2187038"/>
            <a:ext cx="9144000" cy="398398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8979848-ADAF-4023-8DF4-E9B2B9CE34F4}"/>
              </a:ext>
            </a:extLst>
          </p:cNvPr>
          <p:cNvSpPr txBox="1"/>
          <p:nvPr/>
        </p:nvSpPr>
        <p:spPr>
          <a:xfrm>
            <a:off x="7596336" y="4653136"/>
            <a:ext cx="1267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highlight>
                  <a:srgbClr val="FFFF00"/>
                </a:highlight>
              </a:rPr>
              <a:t>PLC REVPICOMPAC</a:t>
            </a:r>
          </a:p>
        </p:txBody>
      </p:sp>
      <p:sp>
        <p:nvSpPr>
          <p:cNvPr id="43" name="Espace réservé du numéro de diapositive 151">
            <a:extLst>
              <a:ext uri="{FF2B5EF4-FFF2-40B4-BE49-F238E27FC236}">
                <a16:creationId xmlns:a16="http://schemas.microsoft.com/office/drawing/2014/main" id="{C213EC0D-7518-4CFA-828D-DD71DA341642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4" name="Diagramme 43">
            <a:extLst>
              <a:ext uri="{FF2B5EF4-FFF2-40B4-BE49-F238E27FC236}">
                <a16:creationId xmlns:a16="http://schemas.microsoft.com/office/drawing/2014/main" id="{1D7B3303-4332-4D22-B42E-B47696C87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8432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Image 44">
            <a:extLst>
              <a:ext uri="{FF2B5EF4-FFF2-40B4-BE49-F238E27FC236}">
                <a16:creationId xmlns:a16="http://schemas.microsoft.com/office/drawing/2014/main" id="{1C92713C-286D-4F1F-9998-39FA2A7F71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65304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Besoin du client (SFL 1)</a:t>
            </a:r>
          </a:p>
        </p:txBody>
      </p:sp>
      <p:graphicFrame>
        <p:nvGraphicFramePr>
          <p:cNvPr id="39" name="Diagramme 38">
            <a:extLst>
              <a:ext uri="{FF2B5EF4-FFF2-40B4-BE49-F238E27FC236}">
                <a16:creationId xmlns:a16="http://schemas.microsoft.com/office/drawing/2014/main" id="{DC3B0146-B0DE-4380-A4BE-B90B734E2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031236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Espace réservé du numéro de diapositive 151">
            <a:extLst>
              <a:ext uri="{FF2B5EF4-FFF2-40B4-BE49-F238E27FC236}">
                <a16:creationId xmlns:a16="http://schemas.microsoft.com/office/drawing/2014/main" id="{8187B7F9-8DC8-4A42-B9F3-F48832BF3D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80DC5B3-6614-4FDD-BBE6-1A6828D084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3D579D4-CB01-4FDA-9FFF-99D1925734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15" t="1774" r="1680" b="9173"/>
          <a:stretch/>
        </p:blipFill>
        <p:spPr>
          <a:xfrm>
            <a:off x="161291" y="1561487"/>
            <a:ext cx="8733008" cy="45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Gantt</a:t>
            </a:r>
            <a:endParaRPr lang="ko-KR" altLang="en-US" dirty="0">
              <a:effectLst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269C6EF-6E28-4576-B151-816550E63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26"/>
          <a:stretch/>
        </p:blipFill>
        <p:spPr>
          <a:xfrm>
            <a:off x="104615" y="1844824"/>
            <a:ext cx="9025397" cy="4032448"/>
          </a:xfrm>
          <a:prstGeom prst="rect">
            <a:avLst/>
          </a:prstGeom>
        </p:spPr>
      </p:pic>
      <p:sp>
        <p:nvSpPr>
          <p:cNvPr id="18" name="Espace réservé du numéro de diapositive 151">
            <a:extLst>
              <a:ext uri="{FF2B5EF4-FFF2-40B4-BE49-F238E27FC236}">
                <a16:creationId xmlns:a16="http://schemas.microsoft.com/office/drawing/2014/main" id="{FB9CB583-75C4-4BE2-81CC-D494A013A0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3ED2A3-98C9-4440-A1CC-0ECCF04A1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D66C591C-00D3-473D-AF0E-52CF6C596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1235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8058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Trello</a:t>
            </a:r>
            <a:endParaRPr lang="ko-KR" altLang="en-US" dirty="0">
              <a:effectLst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2DACEB-98F8-4632-8F5A-11C4E5E6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2" y="1744348"/>
            <a:ext cx="8658016" cy="42511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CEBD9F-B19C-4C0D-9BAD-61C21C27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6"/>
          <a:stretch/>
        </p:blipFill>
        <p:spPr>
          <a:xfrm>
            <a:off x="263241" y="5378124"/>
            <a:ext cx="648072" cy="617345"/>
          </a:xfrm>
          <a:prstGeom prst="rect">
            <a:avLst/>
          </a:prstGeom>
        </p:spPr>
      </p:pic>
      <p:sp>
        <p:nvSpPr>
          <p:cNvPr id="19" name="Espace réservé du numéro de diapositive 151">
            <a:extLst>
              <a:ext uri="{FF2B5EF4-FFF2-40B4-BE49-F238E27FC236}">
                <a16:creationId xmlns:a16="http://schemas.microsoft.com/office/drawing/2014/main" id="{1819E37B-CB0D-407C-BB16-390E6B08AEA9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C3FE218-4E41-436F-A9D3-BC72D1E27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56C449B3-B2F9-4454-B450-0E9709E35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1235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7923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GitHub</a:t>
            </a:r>
            <a:endParaRPr lang="ko-KR" altLang="en-US" dirty="0"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219F5A-2D35-4578-8D04-B6F4440C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1533264"/>
            <a:ext cx="3048000" cy="1524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93D05A-A590-42A9-81B4-F807C8A0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1951444" cy="44819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277445C-BBED-428A-95E5-56130465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692" y="2564904"/>
            <a:ext cx="6209307" cy="3276987"/>
          </a:xfrm>
          <a:prstGeom prst="rect">
            <a:avLst/>
          </a:prstGeom>
        </p:spPr>
      </p:pic>
      <p:sp>
        <p:nvSpPr>
          <p:cNvPr id="24" name="Espace réservé du numéro de diapositive 151">
            <a:extLst>
              <a:ext uri="{FF2B5EF4-FFF2-40B4-BE49-F238E27FC236}">
                <a16:creationId xmlns:a16="http://schemas.microsoft.com/office/drawing/2014/main" id="{D522D958-6153-4543-BC62-F09C57C8F1E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547AA33-C7D9-4C75-82BA-BE6C068A6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6" name="Diagramme 25">
            <a:extLst>
              <a:ext uri="{FF2B5EF4-FFF2-40B4-BE49-F238E27FC236}">
                <a16:creationId xmlns:a16="http://schemas.microsoft.com/office/drawing/2014/main" id="{B5AE7C74-9EB0-4077-B259-DF18BDFB5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1235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778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89C86C-8CF2-4BEE-B0A5-941BEEFB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3" y="4250085"/>
            <a:ext cx="4472859" cy="11258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GitHub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5098180-9939-49B6-AD92-A633ADE6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56"/>
          <a:stretch/>
        </p:blipFill>
        <p:spPr>
          <a:xfrm>
            <a:off x="1835696" y="2045562"/>
            <a:ext cx="5196078" cy="1562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5C92C23-5126-4475-9429-4BD15305E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76"/>
          <a:stretch/>
        </p:blipFill>
        <p:spPr>
          <a:xfrm>
            <a:off x="323528" y="4223048"/>
            <a:ext cx="3852843" cy="1225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D6DF4A4-1284-47C7-9501-744FAAD27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4"/>
          <a:stretch/>
        </p:blipFill>
        <p:spPr>
          <a:xfrm>
            <a:off x="6876256" y="1271647"/>
            <a:ext cx="3048000" cy="1014156"/>
          </a:xfrm>
          <a:prstGeom prst="rect">
            <a:avLst/>
          </a:prstGeom>
        </p:spPr>
      </p:pic>
      <p:graphicFrame>
        <p:nvGraphicFramePr>
          <p:cNvPr id="31" name="Diagramme 30">
            <a:extLst>
              <a:ext uri="{FF2B5EF4-FFF2-40B4-BE49-F238E27FC236}">
                <a16:creationId xmlns:a16="http://schemas.microsoft.com/office/drawing/2014/main" id="{78107792-AA90-4DC3-AC8E-77308F3BA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00311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Espace réservé du numéro de diapositive 151">
            <a:extLst>
              <a:ext uri="{FF2B5EF4-FFF2-40B4-BE49-F238E27FC236}">
                <a16:creationId xmlns:a16="http://schemas.microsoft.com/office/drawing/2014/main" id="{3F2F1192-BD24-408D-B72B-3EED99EEAAF3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93AFCC7-BB43-48D5-AC74-89E3D0955F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0A2AA4744604D9D74E6800125945F" ma:contentTypeVersion="13" ma:contentTypeDescription="Crée un document." ma:contentTypeScope="" ma:versionID="16ec7abace60c889b1e0c2104ac13cb1">
  <xsd:schema xmlns:xsd="http://www.w3.org/2001/XMLSchema" xmlns:xs="http://www.w3.org/2001/XMLSchema" xmlns:p="http://schemas.microsoft.com/office/2006/metadata/properties" xmlns:ns3="739f4c64-b71f-419c-9ade-fbb5cde4f1c2" xmlns:ns4="38450f87-70ad-458d-9bc1-19a3871a72c1" targetNamespace="http://schemas.microsoft.com/office/2006/metadata/properties" ma:root="true" ma:fieldsID="dd73e00d88d35750dd4f0e97092aa5d5" ns3:_="" ns4:_="">
    <xsd:import namespace="739f4c64-b71f-419c-9ade-fbb5cde4f1c2"/>
    <xsd:import namespace="38450f87-70ad-458d-9bc1-19a3871a7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4c64-b71f-419c-9ade-fbb5cde4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50f87-70ad-458d-9bc1-19a3871a7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28E4F7-3B41-45F4-8742-6E4FA2AEB7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5BEBE2-FD88-4D50-BB09-5E9AAD5AA932}">
  <ds:schemaRefs>
    <ds:schemaRef ds:uri="739f4c64-b71f-419c-9ade-fbb5cde4f1c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8450f87-70ad-458d-9bc1-19a3871a72c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AB021A1-FA69-4D70-BD34-E83BB7892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f4c64-b71f-419c-9ade-fbb5cde4f1c2"/>
    <ds:schemaRef ds:uri="38450f87-70ad-458d-9bc1-19a3871a7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11702</TotalTime>
  <Words>465</Words>
  <Application>Microsoft Office PowerPoint</Application>
  <PresentationFormat>Affichage à l'écran (4:3)</PresentationFormat>
  <Paragraphs>206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Calibri Light</vt:lpstr>
      <vt:lpstr>arial</vt:lpstr>
      <vt:lpstr>arial</vt:lpstr>
      <vt:lpstr>맑은 고딕</vt:lpstr>
      <vt:lpstr>Calibri</vt:lpstr>
      <vt:lpstr>굴림체</vt:lpstr>
      <vt:lpstr>Office 테마</vt:lpstr>
      <vt:lpstr>REVUE 1 Curtis Bordeau</vt:lpstr>
      <vt:lpstr>Présentation PowerPoint</vt:lpstr>
      <vt:lpstr>Présentation du client</vt:lpstr>
      <vt:lpstr>Présentation PowerPoint</vt:lpstr>
      <vt:lpstr>Présentation PowerPoint</vt:lpstr>
      <vt:lpstr>Gantt</vt:lpstr>
      <vt:lpstr>Trello</vt:lpstr>
      <vt:lpstr>GitHub</vt:lpstr>
      <vt:lpstr>Présentation PowerPoint</vt:lpstr>
      <vt:lpstr>Comparaison</vt:lpstr>
      <vt:lpstr>Présentation PowerPoint</vt:lpstr>
      <vt:lpstr>Application de bureau</vt:lpstr>
      <vt:lpstr>Application en C#</vt:lpstr>
      <vt:lpstr>Application en C#</vt:lpstr>
      <vt:lpstr>Application en C#</vt:lpstr>
      <vt:lpstr>IHM</vt:lpstr>
      <vt:lpstr>IHM</vt:lpstr>
      <vt:lpstr>IHM</vt:lpstr>
      <vt:lpstr>Merci à vous!</vt:lpstr>
      <vt:lpstr>Physique ATV 18</vt:lpstr>
      <vt:lpstr>Croquis diagramme de classe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Curtis BORDEAU</cp:lastModifiedBy>
  <cp:revision>34</cp:revision>
  <dcterms:created xsi:type="dcterms:W3CDTF">2010-02-01T08:03:16Z</dcterms:created>
  <dcterms:modified xsi:type="dcterms:W3CDTF">2022-05-05T17:43:38Z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0x010100BBE0A2AA4744604D9D74E6800125945F</vt:lpwstr>
  </property>
</Properties>
</file>